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40"/>
  </p:notesMasterIdLst>
  <p:sldIdLst>
    <p:sldId id="360" r:id="rId3"/>
    <p:sldId id="354" r:id="rId4"/>
    <p:sldId id="355" r:id="rId5"/>
    <p:sldId id="376" r:id="rId6"/>
    <p:sldId id="378" r:id="rId7"/>
    <p:sldId id="377" r:id="rId8"/>
    <p:sldId id="382" r:id="rId9"/>
    <p:sldId id="380" r:id="rId10"/>
    <p:sldId id="383" r:id="rId11"/>
    <p:sldId id="394" r:id="rId12"/>
    <p:sldId id="384" r:id="rId13"/>
    <p:sldId id="386" r:id="rId14"/>
    <p:sldId id="387" r:id="rId15"/>
    <p:sldId id="389" r:id="rId16"/>
    <p:sldId id="390" r:id="rId17"/>
    <p:sldId id="391" r:id="rId18"/>
    <p:sldId id="392" r:id="rId19"/>
    <p:sldId id="393" r:id="rId20"/>
    <p:sldId id="362" r:id="rId21"/>
    <p:sldId id="361" r:id="rId22"/>
    <p:sldId id="396" r:id="rId23"/>
    <p:sldId id="397" r:id="rId24"/>
    <p:sldId id="402" r:id="rId25"/>
    <p:sldId id="401" r:id="rId26"/>
    <p:sldId id="400" r:id="rId27"/>
    <p:sldId id="405" r:id="rId28"/>
    <p:sldId id="403" r:id="rId29"/>
    <p:sldId id="404" r:id="rId30"/>
    <p:sldId id="406" r:id="rId31"/>
    <p:sldId id="407" r:id="rId32"/>
    <p:sldId id="408" r:id="rId33"/>
    <p:sldId id="409" r:id="rId34"/>
    <p:sldId id="410" r:id="rId35"/>
    <p:sldId id="411" r:id="rId36"/>
    <p:sldId id="412" r:id="rId37"/>
    <p:sldId id="413" r:id="rId38"/>
    <p:sldId id="414" r:id="rId39"/>
  </p:sldIdLst>
  <p:sldSz cx="12192000" cy="685800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54"/>
            <p14:sldId id="355"/>
            <p14:sldId id="376"/>
            <p14:sldId id="378"/>
            <p14:sldId id="377"/>
            <p14:sldId id="382"/>
            <p14:sldId id="380"/>
            <p14:sldId id="383"/>
            <p14:sldId id="394"/>
            <p14:sldId id="384"/>
            <p14:sldId id="386"/>
            <p14:sldId id="387"/>
            <p14:sldId id="389"/>
            <p14:sldId id="390"/>
            <p14:sldId id="391"/>
            <p14:sldId id="392"/>
            <p14:sldId id="393"/>
            <p14:sldId id="362"/>
            <p14:sldId id="361"/>
            <p14:sldId id="396"/>
            <p14:sldId id="397"/>
            <p14:sldId id="402"/>
            <p14:sldId id="401"/>
            <p14:sldId id="400"/>
            <p14:sldId id="405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8F"/>
    <a:srgbClr val="D0D1D2"/>
    <a:srgbClr val="8DB4E2"/>
    <a:srgbClr val="92B573"/>
    <a:srgbClr val="538DD5"/>
    <a:srgbClr val="D9D9D9"/>
    <a:srgbClr val="000000"/>
    <a:srgbClr val="005493"/>
    <a:srgbClr val="F0F2F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5" autoAdjust="0"/>
    <p:restoredTop sz="73765" autoAdjust="0"/>
  </p:normalViewPr>
  <p:slideViewPr>
    <p:cSldViewPr snapToGrid="0">
      <p:cViewPr varScale="1">
        <p:scale>
          <a:sx n="56" d="100"/>
          <a:sy n="56" d="100"/>
        </p:scale>
        <p:origin x="1362" y="42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3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92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88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7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9976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863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98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04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00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028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11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1226800" y="5861641"/>
            <a:ext cx="768303" cy="8853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4" name="Google Shape;34;p6"/>
          <p:cNvSpPr/>
          <p:nvPr/>
        </p:nvSpPr>
        <p:spPr>
          <a:xfrm>
            <a:off x="6632181" y="2969336"/>
            <a:ext cx="3267518" cy="3888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5" name="Google Shape;35;p6"/>
          <p:cNvSpPr/>
          <p:nvPr/>
        </p:nvSpPr>
        <p:spPr>
          <a:xfrm>
            <a:off x="576096" y="2938417"/>
            <a:ext cx="4738810" cy="3919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5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1" r:id="rId5"/>
    <p:sldLayoutId id="2147483652" r:id="rId6"/>
    <p:sldLayoutId id="2147483655" r:id="rId7"/>
    <p:sldLayoutId id="2147483673" r:id="rId8"/>
    <p:sldLayoutId id="2147483674" r:id="rId9"/>
    <p:sldLayoutId id="2147483676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imic.physionet.org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Exploratory Data Analysis in R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6</a:t>
            </a: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Amrom Obstfeld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R Workshop 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May 6, 2019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as Data QC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Investigate: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 smtClean="0"/>
              <a:t>Missing data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 smtClean="0"/>
              <a:t>Outliers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 smtClean="0"/>
              <a:t>Logical discrepancies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01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Medical Information Mart for Intensive </a:t>
            </a:r>
            <a:r>
              <a:rPr lang="en-US" sz="4800" dirty="0" smtClean="0"/>
              <a:t>Care (MIMIC)-III data set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55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MIMIC Data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MIMIC-III is a widely-used, freely available </a:t>
            </a:r>
            <a:r>
              <a:rPr lang="en-US" dirty="0" smtClean="0"/>
              <a:t>biomedical dataset 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smtClean="0"/>
              <a:t>Developed </a:t>
            </a:r>
            <a:r>
              <a:rPr lang="en-US" dirty="0"/>
              <a:t>by the MIT Lab for Computational </a:t>
            </a:r>
            <a:r>
              <a:rPr lang="en-US" dirty="0" smtClean="0"/>
              <a:t>Physiology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err="1" smtClean="0"/>
              <a:t>Deidentified</a:t>
            </a:r>
            <a:r>
              <a:rPr lang="en-US" dirty="0" smtClean="0"/>
              <a:t> </a:t>
            </a:r>
            <a:r>
              <a:rPr lang="en-US" dirty="0"/>
              <a:t>health data associated with &gt;40,000 critical care </a:t>
            </a:r>
            <a:r>
              <a:rPr lang="en-US" dirty="0" smtClean="0"/>
              <a:t>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smtClean="0"/>
              <a:t>Includes </a:t>
            </a:r>
            <a:r>
              <a:rPr lang="en-US" dirty="0"/>
              <a:t>demographics, vital signs, laboratory tests, medications, </a:t>
            </a:r>
            <a:r>
              <a:rPr lang="en-US" dirty="0" smtClean="0"/>
              <a:t>free text notes and more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smtClean="0"/>
              <a:t>Details </a:t>
            </a:r>
            <a:r>
              <a:rPr lang="en-US" dirty="0"/>
              <a:t>are available </a:t>
            </a:r>
            <a:r>
              <a:rPr lang="en-US" dirty="0" smtClean="0"/>
              <a:t>at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://mimic.physionet.org/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9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63" y="161193"/>
            <a:ext cx="8907402" cy="66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Access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Course </a:t>
            </a:r>
            <a:r>
              <a:rPr lang="en-US" sz="2800" dirty="0"/>
              <a:t>in protecting human research participants </a:t>
            </a:r>
            <a:r>
              <a:rPr lang="en-US" sz="2800" dirty="0" smtClean="0"/>
              <a:t>including HIPAA </a:t>
            </a:r>
            <a:r>
              <a:rPr lang="en-US" sz="2800" dirty="0"/>
              <a:t>requirements.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Data </a:t>
            </a:r>
            <a:r>
              <a:rPr lang="en-US" sz="2800" dirty="0"/>
              <a:t>use </a:t>
            </a:r>
            <a:r>
              <a:rPr lang="en-US" sz="2800" dirty="0" smtClean="0"/>
              <a:t>agreement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outlines </a:t>
            </a:r>
            <a:r>
              <a:rPr lang="en-US" sz="2400" dirty="0"/>
              <a:t>appropriate data usage </a:t>
            </a:r>
            <a:endParaRPr lang="en-US" sz="2400" dirty="0" smtClean="0"/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security standards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forbids </a:t>
            </a:r>
            <a:r>
              <a:rPr lang="en-US" sz="2400" dirty="0"/>
              <a:t>efforts to identify individual </a:t>
            </a:r>
            <a:r>
              <a:rPr lang="en-US" sz="2400" dirty="0" smtClean="0"/>
              <a:t>patients</a:t>
            </a:r>
            <a:endParaRPr lang="en-US" sz="2400" dirty="0"/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uses for MIMIC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Educational coursework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medical analytics </a:t>
            </a:r>
            <a:r>
              <a:rPr lang="en-US" sz="2400" dirty="0" smtClean="0"/>
              <a:t>courses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Research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machine </a:t>
            </a:r>
            <a:r>
              <a:rPr lang="en-US" sz="2400" dirty="0"/>
              <a:t>learning approaches for prediction of patient </a:t>
            </a:r>
            <a:r>
              <a:rPr lang="en-US" sz="2400" dirty="0" smtClean="0"/>
              <a:t>outcomes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semantic </a:t>
            </a:r>
            <a:r>
              <a:rPr lang="en-US" sz="2400" dirty="0"/>
              <a:t>analysis of unstructured patient </a:t>
            </a:r>
            <a:r>
              <a:rPr lang="en-US" sz="2400" dirty="0" smtClean="0"/>
              <a:t>note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err="1" smtClean="0"/>
              <a:t>Datathons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61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EDA Exercise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1271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exercise outline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SzPct val="110000"/>
              <a:buNone/>
            </a:pPr>
            <a:r>
              <a:rPr lang="en-US" sz="3200" dirty="0"/>
              <a:t>For each exercise: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Explicit task description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Use functions to complete the task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Question-set based on your findings</a:t>
            </a:r>
          </a:p>
        </p:txBody>
      </p:sp>
    </p:spTree>
    <p:extLst>
      <p:ext uri="{BB962C8B-B14F-4D97-AF65-F5344CB8AC3E}">
        <p14:creationId xmlns:p14="http://schemas.microsoft.com/office/powerpoint/2010/main" val="1625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r="56939" b="53460"/>
          <a:stretch/>
        </p:blipFill>
        <p:spPr>
          <a:xfrm>
            <a:off x="1448191" y="1534757"/>
            <a:ext cx="4128800" cy="2358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Down Arrow 1"/>
          <p:cNvSpPr/>
          <p:nvPr/>
        </p:nvSpPr>
        <p:spPr>
          <a:xfrm>
            <a:off x="3322100" y="362391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Down Arrow 6"/>
          <p:cNvSpPr/>
          <p:nvPr/>
        </p:nvSpPr>
        <p:spPr>
          <a:xfrm rot="16200000">
            <a:off x="5709700" y="4551561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Down Arrow 7"/>
          <p:cNvSpPr/>
          <p:nvPr/>
        </p:nvSpPr>
        <p:spPr>
          <a:xfrm rot="5400000">
            <a:off x="5709700" y="246539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94" y="181629"/>
            <a:ext cx="10016596" cy="1499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4494" y="1439507"/>
            <a:ext cx="4705706" cy="258004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3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 0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671513" y="395288"/>
            <a:ext cx="108489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71513" y="39528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132138" y="39528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71513" y="10699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132138" y="1069976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71513" y="1744663"/>
            <a:ext cx="2460625" cy="671513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132138" y="1744663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71513" y="24161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3132138" y="2417763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669132" y="5786437"/>
            <a:ext cx="2460625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3140869" y="5789931"/>
            <a:ext cx="8388350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71513" y="3765551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132138" y="37671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671513" y="4440238"/>
            <a:ext cx="2460625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3132138" y="44402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71513" y="511333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3132138" y="511333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67512" y="3090863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3149600" y="3063875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3132138" y="376238"/>
            <a:ext cx="0" cy="6086475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671513" y="106997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671513" y="17446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671513" y="24177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671513" y="3092451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671513" y="37671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71513" y="44402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71513" y="51133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71513" y="578802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671513" y="39528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765176" y="6080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7:00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1703706" y="6080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1843406" y="6080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224213" y="608013"/>
            <a:ext cx="15271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BREAKFAST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4724401" y="604838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6854826" y="60483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765176" y="12811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1711326" y="12811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3"/>
          <p:cNvSpPr>
            <a:spLocks noChangeArrowheads="1"/>
          </p:cNvSpPr>
          <p:nvPr/>
        </p:nvSpPr>
        <p:spPr bwMode="auto">
          <a:xfrm>
            <a:off x="1851026" y="12811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4"/>
          <p:cNvSpPr>
            <a:spLocks noChangeArrowheads="1"/>
          </p:cNvSpPr>
          <p:nvPr/>
        </p:nvSpPr>
        <p:spPr bwMode="auto">
          <a:xfrm>
            <a:off x="3224213" y="1281113"/>
            <a:ext cx="3603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Instructor and Course Introduction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5"/>
          <p:cNvSpPr>
            <a:spLocks noChangeArrowheads="1"/>
          </p:cNvSpPr>
          <p:nvPr/>
        </p:nvSpPr>
        <p:spPr bwMode="auto">
          <a:xfrm>
            <a:off x="765176" y="19542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1680846" y="19542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7"/>
          <p:cNvSpPr>
            <a:spLocks noChangeArrowheads="1"/>
          </p:cNvSpPr>
          <p:nvPr/>
        </p:nvSpPr>
        <p:spPr bwMode="auto">
          <a:xfrm>
            <a:off x="1820546" y="19542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8"/>
          <p:cNvSpPr>
            <a:spLocks noChangeArrowheads="1"/>
          </p:cNvSpPr>
          <p:nvPr/>
        </p:nvSpPr>
        <p:spPr bwMode="auto">
          <a:xfrm>
            <a:off x="3224213" y="1954213"/>
            <a:ext cx="58848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Introduction to R and RStudio for Reproducible Reporting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765176" y="262890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1665606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1"/>
          <p:cNvSpPr>
            <a:spLocks noChangeArrowheads="1"/>
          </p:cNvSpPr>
          <p:nvPr/>
        </p:nvSpPr>
        <p:spPr bwMode="auto">
          <a:xfrm>
            <a:off x="1805306" y="2628901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2"/>
          <p:cNvSpPr>
            <a:spLocks noChangeArrowheads="1"/>
          </p:cNvSpPr>
          <p:nvPr/>
        </p:nvSpPr>
        <p:spPr bwMode="auto">
          <a:xfrm>
            <a:off x="3224213" y="2628901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4"/>
          <p:cNvSpPr>
            <a:spLocks noChangeArrowheads="1"/>
          </p:cNvSpPr>
          <p:nvPr/>
        </p:nvSpPr>
        <p:spPr bwMode="auto">
          <a:xfrm>
            <a:off x="5969001" y="2628901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5"/>
          <p:cNvSpPr>
            <a:spLocks noChangeArrowheads="1"/>
          </p:cNvSpPr>
          <p:nvPr/>
        </p:nvSpPr>
        <p:spPr bwMode="auto">
          <a:xfrm>
            <a:off x="7202488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8174038" y="2628901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765176" y="3303588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8"/>
          <p:cNvSpPr>
            <a:spLocks noChangeArrowheads="1"/>
          </p:cNvSpPr>
          <p:nvPr/>
        </p:nvSpPr>
        <p:spPr bwMode="auto">
          <a:xfrm>
            <a:off x="1798638" y="3303588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1938338" y="3303588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11:50 am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 bwMode="auto">
          <a:xfrm>
            <a:off x="3224213" y="3303588"/>
            <a:ext cx="1673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Wrangling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765176" y="3978276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12:00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1829118" y="39782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3"/>
          <p:cNvSpPr>
            <a:spLocks noChangeArrowheads="1"/>
          </p:cNvSpPr>
          <p:nvPr/>
        </p:nvSpPr>
        <p:spPr bwMode="auto">
          <a:xfrm>
            <a:off x="1968818" y="39782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3224213" y="3978276"/>
            <a:ext cx="9493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LUNCH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4352926" y="3978276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6796088" y="3978276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9"/>
          <p:cNvSpPr>
            <a:spLocks noChangeArrowheads="1"/>
          </p:cNvSpPr>
          <p:nvPr/>
        </p:nvSpPr>
        <p:spPr bwMode="auto">
          <a:xfrm>
            <a:off x="765176" y="4651376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0"/>
          <p:cNvSpPr>
            <a:spLocks noChangeArrowheads="1"/>
          </p:cNvSpPr>
          <p:nvPr/>
        </p:nvSpPr>
        <p:spPr bwMode="auto">
          <a:xfrm>
            <a:off x="1696086" y="46513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1"/>
          <p:cNvSpPr>
            <a:spLocks noChangeArrowheads="1"/>
          </p:cNvSpPr>
          <p:nvPr/>
        </p:nvSpPr>
        <p:spPr bwMode="auto">
          <a:xfrm>
            <a:off x="1835786" y="46513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2"/>
          <p:cNvSpPr>
            <a:spLocks noChangeArrowheads="1"/>
          </p:cNvSpPr>
          <p:nvPr/>
        </p:nvSpPr>
        <p:spPr bwMode="auto">
          <a:xfrm>
            <a:off x="3224213" y="4651376"/>
            <a:ext cx="21288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Understanding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3"/>
          <p:cNvSpPr>
            <a:spLocks noChangeArrowheads="1"/>
          </p:cNvSpPr>
          <p:nvPr/>
        </p:nvSpPr>
        <p:spPr bwMode="auto">
          <a:xfrm>
            <a:off x="765176" y="532606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4"/>
          <p:cNvSpPr>
            <a:spLocks noChangeArrowheads="1"/>
          </p:cNvSpPr>
          <p:nvPr/>
        </p:nvSpPr>
        <p:spPr bwMode="auto">
          <a:xfrm>
            <a:off x="170370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5"/>
          <p:cNvSpPr>
            <a:spLocks noChangeArrowheads="1"/>
          </p:cNvSpPr>
          <p:nvPr/>
        </p:nvSpPr>
        <p:spPr bwMode="auto">
          <a:xfrm>
            <a:off x="1843406" y="532606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6"/>
          <p:cNvSpPr>
            <a:spLocks noChangeArrowheads="1"/>
          </p:cNvSpPr>
          <p:nvPr/>
        </p:nvSpPr>
        <p:spPr bwMode="auto">
          <a:xfrm>
            <a:off x="3224213" y="5326063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7"/>
          <p:cNvSpPr>
            <a:spLocks noChangeArrowheads="1"/>
          </p:cNvSpPr>
          <p:nvPr/>
        </p:nvSpPr>
        <p:spPr bwMode="auto">
          <a:xfrm>
            <a:off x="525462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8"/>
          <p:cNvSpPr>
            <a:spLocks noChangeArrowheads="1"/>
          </p:cNvSpPr>
          <p:nvPr/>
        </p:nvSpPr>
        <p:spPr bwMode="auto">
          <a:xfrm>
            <a:off x="5891213" y="5326063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9"/>
          <p:cNvSpPr>
            <a:spLocks noChangeArrowheads="1"/>
          </p:cNvSpPr>
          <p:nvPr/>
        </p:nvSpPr>
        <p:spPr bwMode="auto">
          <a:xfrm>
            <a:off x="8075613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0"/>
          <p:cNvSpPr>
            <a:spLocks noChangeArrowheads="1"/>
          </p:cNvSpPr>
          <p:nvPr/>
        </p:nvSpPr>
        <p:spPr bwMode="auto">
          <a:xfrm>
            <a:off x="8174038" y="529748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1"/>
          <p:cNvSpPr>
            <a:spLocks noChangeArrowheads="1"/>
          </p:cNvSpPr>
          <p:nvPr/>
        </p:nvSpPr>
        <p:spPr bwMode="auto">
          <a:xfrm>
            <a:off x="765176" y="600075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2"/>
          <p:cNvSpPr>
            <a:spLocks noChangeArrowheads="1"/>
          </p:cNvSpPr>
          <p:nvPr/>
        </p:nvSpPr>
        <p:spPr bwMode="auto">
          <a:xfrm>
            <a:off x="1703706" y="600075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3"/>
          <p:cNvSpPr>
            <a:spLocks noChangeArrowheads="1"/>
          </p:cNvSpPr>
          <p:nvPr/>
        </p:nvSpPr>
        <p:spPr bwMode="auto">
          <a:xfrm>
            <a:off x="1843406" y="6000751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5:00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4"/>
          <p:cNvSpPr>
            <a:spLocks noChangeArrowheads="1"/>
          </p:cNvSpPr>
          <p:nvPr/>
        </p:nvSpPr>
        <p:spPr bwMode="auto">
          <a:xfrm>
            <a:off x="3224213" y="6000751"/>
            <a:ext cx="27066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Exploratory Data Analysis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8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0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the code block below to run `library()` on "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tidyverse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2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1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36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function to read 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mimic.csv into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a new data frame called "mimic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6803" marR="2721">
              <a:lnSpc>
                <a:spcPct val="134900"/>
              </a:lnSpc>
            </a:pP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Explore the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frame using some of the tools we've learned today (summary(), head())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rows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columns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does each row in the data frame represent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columns contain information about the patient's admission and how many relate to the test order?</a:t>
            </a:r>
          </a:p>
        </p:txBody>
      </p:sp>
    </p:spTree>
    <p:extLst>
      <p:ext uri="{BB962C8B-B14F-4D97-AF65-F5344CB8AC3E}">
        <p14:creationId xmlns:p14="http://schemas.microsoft.com/office/powerpoint/2010/main" val="408318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`filter()` to find the rows that have NA in the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column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`select()` to narrow down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just the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panel_test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test_name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"component", "value" and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`arrange()` to order the data frame by "value" and "component"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6" name="Google Shape;226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606429" y="842899"/>
            <a:ext cx="8792630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 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/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filter(is.na(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       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  		  !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is.na(value)) %&gt;% 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        value, 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arrange(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value,component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369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is the difference between the "value" and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columns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kind of result values in the data set appear in the "value" column but are NA in the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column?</a:t>
            </a:r>
          </a:p>
        </p:txBody>
      </p:sp>
    </p:spTree>
    <p:extLst>
      <p:ext uri="{BB962C8B-B14F-4D97-AF65-F5344CB8AC3E}">
        <p14:creationId xmlns:p14="http://schemas.microsoft.com/office/powerpoint/2010/main" val="3757496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3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group_by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summarize()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to get a sense for the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counts of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data in some of the columns with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categorical data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n()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n_distinct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inside of the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summarize()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function to count the rows and distinct values in each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categorical variable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(religion)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d_pt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subject_id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59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distinct patients and admissions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different panel tests and components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is the most common religion for patients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Challenge Question* What is the most commonly ordered test in the data set?</a:t>
            </a:r>
          </a:p>
        </p:txBody>
      </p:sp>
    </p:spTree>
    <p:extLst>
      <p:ext uri="{BB962C8B-B14F-4D97-AF65-F5344CB8AC3E}">
        <p14:creationId xmlns:p14="http://schemas.microsoft.com/office/powerpoint/2010/main" val="898109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4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ggplot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to assess the distribution of </a:t>
            </a:r>
            <a:r>
              <a:rPr lang="en-US" sz="32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charttime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endParaRPr lang="en-US" sz="3200" dirty="0" smtClean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Try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different scales to visualize the laboratory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fill aesthetic to parse out the contribution of different categorical variables, such as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category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fluid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types, to the distribution of laboratory values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0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/>
          <a:lstStyle/>
          <a:p>
            <a:pPr algn="ctr"/>
            <a:r>
              <a:rPr lang="en-US" sz="4800" dirty="0" smtClean="0"/>
              <a:t>Goals and Objectives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Appreciate the role and process of exploratory data analysis (EDA) in understanding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Learn about MIMIC-III data set and its utility in learning to work with biomedical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Further reinforce the skills learned during the previous five sessions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209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(mimic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)+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valuenum,fill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))+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scale_x_log10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106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do you notice about the pattern of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charttimes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valuenums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there differences between the distribution of results for "Chemistry" and "Hematology" test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categorys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there outlier categories with only a few results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Challenge Question* Can you estimate what the reference range is for the "Hemoglobin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"?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03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and Tell 1 – What about NAs?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Missing data (NA) is important to be aware of because its presence may indicate a problem with the data or may influence the statistics and conclusions we make</a:t>
            </a:r>
          </a:p>
        </p:txBody>
      </p:sp>
    </p:spTree>
    <p:extLst>
      <p:ext uri="{BB962C8B-B14F-4D97-AF65-F5344CB8AC3E}">
        <p14:creationId xmlns:p14="http://schemas.microsoft.com/office/powerpoint/2010/main" val="4191266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(is.na)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(sum)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281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and Tell 2 – Characters in numeric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Analyzing laboratory data can be challenging for several</a:t>
            </a:r>
          </a:p>
          <a:p>
            <a:r>
              <a:rPr lang="en-US" sz="3600" dirty="0" smtClean="0">
                <a:latin typeface="Arial Narrow" panose="020B0606020202030204" pitchFamily="34" charset="0"/>
              </a:rPr>
              <a:t>reasons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One reason is that numeric data can often be stored as characters</a:t>
            </a:r>
            <a:endParaRPr lang="en-US" sz="3600" dirty="0">
              <a:latin typeface="Arial Narrow" panose="020B0606020202030204" pitchFamily="34" charset="0"/>
            </a:endParaRPr>
          </a:p>
          <a:p>
            <a:endParaRPr lang="en-US" sz="3600" dirty="0" smtClean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30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(value,"&gt;|&lt;"))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ifelse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,"&gt;|&lt;"),                      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parse_number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                      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test_name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547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and Tell 3 – Working With 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Medical data is inherently temporal in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R has several packages that help in dealing with </a:t>
            </a:r>
            <a:r>
              <a:rPr lang="en-US" sz="3600" dirty="0" err="1" smtClean="0">
                <a:latin typeface="Arial Narrow" panose="020B0606020202030204" pitchFamily="34" charset="0"/>
              </a:rPr>
              <a:t>datetime</a:t>
            </a:r>
            <a:r>
              <a:rPr lang="en-US" sz="3600" dirty="0" smtClean="0">
                <a:latin typeface="Arial Narrow" panose="020B0606020202030204" pitchFamily="34" charset="0"/>
              </a:rPr>
              <a:t> based data</a:t>
            </a:r>
            <a:endParaRPr lang="en-US" sz="3600" dirty="0">
              <a:latin typeface="Arial Narrow" panose="020B0606020202030204" pitchFamily="34" charset="0"/>
            </a:endParaRPr>
          </a:p>
          <a:p>
            <a:endParaRPr lang="en-US" sz="3600" dirty="0" smtClean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70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10249136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library(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lubridate</a:t>
            </a: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b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hour(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</a:t>
            </a: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filter(!category %in% </a:t>
            </a: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/>
            </a:r>
            <a:b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c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("HEMATOLOGY","CHEMISTRY")) </a:t>
            </a: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distinct(</a:t>
            </a:r>
            <a:r>
              <a:rPr lang="en-US" sz="28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category, </a:t>
            </a:r>
            <a:r>
              <a:rPr lang="en-US" sz="28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			   </a:t>
            </a:r>
            <a:r>
              <a:rPr lang="en-US" sz="28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hadm_id</a:t>
            </a: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(x=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charthour,fill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</a:t>
            </a: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))+</a:t>
            </a:r>
            <a:b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geom_bar</a:t>
            </a: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()+</a:t>
            </a:r>
            <a:b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facet_wrap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(~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scales = "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free_y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</a:t>
            </a:r>
            <a:endParaRPr sz="24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90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4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36" y="1877785"/>
            <a:ext cx="6858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4993" y="2084832"/>
            <a:ext cx="3990049" cy="402336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lang="en-US" sz="3600" dirty="0" smtClean="0">
                <a:solidFill>
                  <a:srgbClr val="333333"/>
                </a:solidFill>
                <a:latin typeface="Helvetica Neue"/>
              </a:rPr>
              <a:t>A </a:t>
            </a:r>
            <a:r>
              <a:rPr lang="en-US" sz="3600" b="1" dirty="0" smtClean="0">
                <a:solidFill>
                  <a:srgbClr val="333333"/>
                </a:solidFill>
                <a:latin typeface="Helvetica Neue"/>
              </a:rPr>
              <a:t>systematic</a:t>
            </a:r>
            <a:r>
              <a:rPr lang="en-US" sz="3600" dirty="0" smtClean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3600" b="1" dirty="0" smtClean="0">
                <a:solidFill>
                  <a:srgbClr val="333333"/>
                </a:solidFill>
                <a:latin typeface="Helvetica Neue"/>
              </a:rPr>
              <a:t>informal</a:t>
            </a:r>
            <a:r>
              <a:rPr lang="en-US" sz="3600" dirty="0" smtClean="0">
                <a:solidFill>
                  <a:srgbClr val="333333"/>
                </a:solidFill>
                <a:latin typeface="Helvetica Neue"/>
              </a:rPr>
              <a:t> process to learn about your data</a:t>
            </a:r>
          </a:p>
        </p:txBody>
      </p:sp>
    </p:spTree>
    <p:extLst>
      <p:ext uri="{BB962C8B-B14F-4D97-AF65-F5344CB8AC3E}">
        <p14:creationId xmlns:p14="http://schemas.microsoft.com/office/powerpoint/2010/main" val="26159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EDA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is an iterative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process in which we: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Generate questions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about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Search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for answers by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visualizing,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transforming, and modelling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Use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we learn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to refine your questions and/or generate new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questions.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816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Two Fundamental Questions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is the distribution of data in each of my variables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How do my variables relate with one another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7791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smtClean="0"/>
              <a:t>variation in </a:t>
            </a:r>
            <a:r>
              <a:rPr lang="en-US" sz="4800" dirty="0"/>
              <a:t>data?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71368" y="2328985"/>
            <a:ext cx="4184479" cy="33940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2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Quantitative</a:t>
            </a:r>
          </a:p>
          <a:p>
            <a:pPr marL="0" indent="0" algn="ctr">
              <a:buNone/>
            </a:pPr>
            <a:endParaRPr lang="en-US" sz="3200" i="1" dirty="0"/>
          </a:p>
          <a:p>
            <a:pPr algn="ctr"/>
            <a:r>
              <a:rPr lang="en-US" sz="2933" dirty="0" smtClean="0"/>
              <a:t>Range, mean</a:t>
            </a:r>
            <a:r>
              <a:rPr lang="en-US" sz="2933" dirty="0"/>
              <a:t>, median, </a:t>
            </a:r>
            <a:r>
              <a:rPr lang="en-US" sz="2933" dirty="0" smtClean="0"/>
              <a:t>mode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 smtClean="0"/>
              <a:t>Histograms</a:t>
            </a:r>
            <a:endParaRPr lang="en-US" sz="2933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97818" y="2398435"/>
            <a:ext cx="5384800" cy="4188454"/>
          </a:xfrm>
        </p:spPr>
        <p:txBody>
          <a:bodyPr wrap="square"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Categorical</a:t>
            </a:r>
          </a:p>
          <a:p>
            <a:pPr algn="ctr"/>
            <a:endParaRPr lang="en-US" sz="2933" dirty="0" smtClean="0"/>
          </a:p>
          <a:p>
            <a:pPr algn="ctr"/>
            <a:r>
              <a:rPr lang="en-US" sz="2933" dirty="0" smtClean="0"/>
              <a:t>Frequency </a:t>
            </a:r>
            <a:r>
              <a:rPr lang="en-US" sz="2933" dirty="0"/>
              <a:t>(counts, percent</a:t>
            </a:r>
            <a:r>
              <a:rPr lang="en-US" sz="2933" dirty="0" smtClean="0"/>
              <a:t>)                                 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 smtClean="0"/>
              <a:t>Bar </a:t>
            </a:r>
            <a:r>
              <a:rPr lang="en-US" sz="2933" dirty="0"/>
              <a:t>chart</a:t>
            </a:r>
          </a:p>
          <a:p>
            <a:pPr marL="0" indent="0" algn="ctr">
              <a:buNone/>
            </a:pPr>
            <a:endParaRPr lang="en-US" sz="2933" i="1" dirty="0" smtClean="0"/>
          </a:p>
          <a:p>
            <a:pPr marL="0" indent="0" algn="ctr">
              <a:buNone/>
            </a:pPr>
            <a:endParaRPr lang="en-US" sz="2933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46" y="5492187"/>
            <a:ext cx="2213123" cy="1365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92" y="5318567"/>
            <a:ext cx="2494452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err="1" smtClean="0"/>
              <a:t>COvariation</a:t>
            </a:r>
            <a:r>
              <a:rPr lang="en-US" sz="4800" dirty="0" smtClean="0"/>
              <a:t> in </a:t>
            </a:r>
            <a:r>
              <a:rPr lang="en-US" sz="4800" dirty="0"/>
              <a:t>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6" y="1774362"/>
            <a:ext cx="3331404" cy="205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94" y="1774362"/>
            <a:ext cx="3331405" cy="2055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94" y="4207893"/>
            <a:ext cx="3328058" cy="20538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-1216" t="563" r="18869" b="5344"/>
          <a:stretch/>
        </p:blipFill>
        <p:spPr>
          <a:xfrm>
            <a:off x="6418636" y="4207893"/>
            <a:ext cx="2872457" cy="2025569"/>
          </a:xfrm>
          <a:prstGeom prst="rect">
            <a:avLst/>
          </a:prstGeom>
        </p:spPr>
      </p:pic>
      <p:pic>
        <p:nvPicPr>
          <p:cNvPr id="1026" name="Picture 2" descr="Image result for ggally ggpai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13" y="1774362"/>
            <a:ext cx="6014677" cy="4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gally hexsti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9" y="4636568"/>
            <a:ext cx="1916734" cy="222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21900</TotalTime>
  <Words>958</Words>
  <Application>Microsoft Office PowerPoint</Application>
  <PresentationFormat>Widescreen</PresentationFormat>
  <Paragraphs>163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Arial Narrow</vt:lpstr>
      <vt:lpstr>Calibri</vt:lpstr>
      <vt:lpstr>Consolas</vt:lpstr>
      <vt:lpstr>Courier New</vt:lpstr>
      <vt:lpstr>Helvetica Neue</vt:lpstr>
      <vt:lpstr>Tw Cen MT</vt:lpstr>
      <vt:lpstr>Tw Cen MT Condensed</vt:lpstr>
      <vt:lpstr>Wingdings 3</vt:lpstr>
      <vt:lpstr>Office Theme</vt:lpstr>
      <vt:lpstr>Integral</vt:lpstr>
      <vt:lpstr>Exploratory Data Analysis in R</vt:lpstr>
      <vt:lpstr>PowerPoint Presentation</vt:lpstr>
      <vt:lpstr>Goals and Objectives</vt:lpstr>
      <vt:lpstr>What is EDA</vt:lpstr>
      <vt:lpstr>Exploratory Data Analysis</vt:lpstr>
      <vt:lpstr>Exploratory Data Analysis</vt:lpstr>
      <vt:lpstr>Exploratory Data Analysis</vt:lpstr>
      <vt:lpstr>How do we explore variation in data?</vt:lpstr>
      <vt:lpstr>How do we explore COvariation in data?</vt:lpstr>
      <vt:lpstr>EDA as Data QC</vt:lpstr>
      <vt:lpstr>Medical Information Mart for Intensive Care (MIMIC)-III data set</vt:lpstr>
      <vt:lpstr>MIMIC Data set</vt:lpstr>
      <vt:lpstr>PowerPoint Presentation</vt:lpstr>
      <vt:lpstr>MIMIC Data Access</vt:lpstr>
      <vt:lpstr>Common uses for MIMIC</vt:lpstr>
      <vt:lpstr>EDA Exercise</vt:lpstr>
      <vt:lpstr>EDA exercise outline </vt:lpstr>
      <vt:lpstr>PowerPoint Presentation</vt:lpstr>
      <vt:lpstr>Exercise 0</vt:lpstr>
      <vt:lpstr>PowerPoint Presentation</vt:lpstr>
      <vt:lpstr>PowerPoint Presentation</vt:lpstr>
      <vt:lpstr>PowerPoint Presentation</vt:lpstr>
      <vt:lpstr>PowerPoint Presentation</vt:lpstr>
      <vt:lpstr>mimic %&gt;%     filter(is.na(valuenum),                !is.na(value)) %&gt;%    select(panel_test, component,                value, valuenum) %&gt;%    arrange(value,component)</vt:lpstr>
      <vt:lpstr>PowerPoint Presentation</vt:lpstr>
      <vt:lpstr>PowerPoint Presentation</vt:lpstr>
      <vt:lpstr>mimic %&gt;%    group_by(religion) %&gt;%    summarise(d_pt =  n_distinct(subject_id))</vt:lpstr>
      <vt:lpstr>PowerPoint Presentation</vt:lpstr>
      <vt:lpstr>PowerPoint Presentation</vt:lpstr>
      <vt:lpstr>ggplot(mimic)+       geom_histogram(aes(valuenum,fill=category))+       scale_x_log10()</vt:lpstr>
      <vt:lpstr>PowerPoint Presentation</vt:lpstr>
      <vt:lpstr>Show and Tell 1 – What about NAs?</vt:lpstr>
      <vt:lpstr>mimic %&gt;%    mutate_all(is.na) %&gt;%    summarise_all(sum) %&gt;%    arrange(desc(value))</vt:lpstr>
      <vt:lpstr>Show and Tell 2 – Characters in numeric data</vt:lpstr>
      <vt:lpstr>mimic %&gt;%    filter(str_detect(value,"&gt;|&lt;")) %&gt;%    mutate(valuenum =    ifelse(str_detect(value,"&gt;|&lt;"),                            parse_number(value),                            valuenum)) %&gt;%    select(test_name, component, value, valuenum)</vt:lpstr>
      <vt:lpstr>Show and Tell 3 – Working With Dates</vt:lpstr>
      <vt:lpstr>library(lubridate) mimic %&gt;%    mutate(charthour = hour(charttime)) %&gt;%    filter(!category %in%    c("HEMATOLOGY","CHEMISTRY")) %&gt;%    distinct(curr_service, category, charttime,       charthour, hadm_id, panel_test) %&gt;%   ggplot(aes(x=charthour,fill=category))+   geom_bar()+   facet_wrap(~curr_service, scales = "free_y")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Obstfeld, Amrom E</cp:lastModifiedBy>
  <cp:revision>223</cp:revision>
  <dcterms:modified xsi:type="dcterms:W3CDTF">2019-05-03T22:24:14Z</dcterms:modified>
</cp:coreProperties>
</file>